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329" r:id="rId6"/>
    <p:sldId id="316" r:id="rId7"/>
    <p:sldId id="322" r:id="rId8"/>
    <p:sldId id="328" r:id="rId9"/>
    <p:sldId id="271" r:id="rId10"/>
    <p:sldId id="308" r:id="rId11"/>
    <p:sldId id="313" r:id="rId12"/>
    <p:sldId id="311" r:id="rId13"/>
    <p:sldId id="317" r:id="rId14"/>
    <p:sldId id="323" r:id="rId15"/>
    <p:sldId id="327" r:id="rId16"/>
    <p:sldId id="309" r:id="rId17"/>
    <p:sldId id="310" r:id="rId18"/>
    <p:sldId id="314" r:id="rId19"/>
    <p:sldId id="318" r:id="rId20"/>
    <p:sldId id="319" r:id="rId21"/>
    <p:sldId id="321" r:id="rId22"/>
    <p:sldId id="326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8B4B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148" autoAdjust="0"/>
  </p:normalViewPr>
  <p:slideViewPr>
    <p:cSldViewPr snapToGrid="0">
      <p:cViewPr varScale="1">
        <p:scale>
          <a:sx n="80" d="100"/>
          <a:sy n="80" d="100"/>
        </p:scale>
        <p:origin x="77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B770A-34F9-4239-BB9B-1BE08CB4EE46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345F0B-E73C-43DF-ABE2-8BFEEE2AFF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01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velopers.decathlon.com/products/sports/doc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eveloper.jcdecaux.com/#/opendata/vls?page=getstarte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Nome Cognome: Dario Rovito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Matricola: 1000004923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Data:30/04/2022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Contenuto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834DE42-F6C0-431A-940A-41C2CD55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2" r="10185"/>
          <a:stretch/>
        </p:blipFill>
        <p:spPr>
          <a:xfrm>
            <a:off x="4075873" y="43340"/>
            <a:ext cx="4282935" cy="6577248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81EBC06-82D5-4CCD-8EBC-55C3E3C1AF68}"/>
              </a:ext>
            </a:extLst>
          </p:cNvPr>
          <p:cNvCxnSpPr/>
          <p:nvPr/>
        </p:nvCxnSpPr>
        <p:spPr>
          <a:xfrm>
            <a:off x="6886575" y="578106"/>
            <a:ext cx="1898374" cy="6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1F16377F-3396-4BE7-8D79-33E394661BCB}"/>
              </a:ext>
            </a:extLst>
          </p:cNvPr>
          <p:cNvCxnSpPr>
            <a:cxnSpLocks/>
          </p:cNvCxnSpPr>
          <p:nvPr/>
        </p:nvCxnSpPr>
        <p:spPr>
          <a:xfrm>
            <a:off x="7138515" y="948768"/>
            <a:ext cx="1555944" cy="880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8D1AC168-F6D6-4BFE-AAB9-C0265BD78BBF}"/>
              </a:ext>
            </a:extLst>
          </p:cNvPr>
          <p:cNvCxnSpPr>
            <a:cxnSpLocks/>
          </p:cNvCxnSpPr>
          <p:nvPr/>
        </p:nvCxnSpPr>
        <p:spPr>
          <a:xfrm>
            <a:off x="7138515" y="1281864"/>
            <a:ext cx="1646434" cy="1926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4A899345-8192-46A7-A97D-2232234DC9BA}"/>
              </a:ext>
            </a:extLst>
          </p:cNvPr>
          <p:cNvCxnSpPr/>
          <p:nvPr/>
        </p:nvCxnSpPr>
        <p:spPr>
          <a:xfrm>
            <a:off x="7032067" y="3528232"/>
            <a:ext cx="1898374" cy="6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05DB7868-6CC0-482C-953A-DEDA45048B44}"/>
              </a:ext>
            </a:extLst>
          </p:cNvPr>
          <p:cNvCxnSpPr/>
          <p:nvPr/>
        </p:nvCxnSpPr>
        <p:spPr>
          <a:xfrm>
            <a:off x="7233409" y="4481440"/>
            <a:ext cx="1898374" cy="6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arentesi graffa chiusa 12">
            <a:extLst>
              <a:ext uri="{FF2B5EF4-FFF2-40B4-BE49-F238E27FC236}">
                <a16:creationId xmlns:a16="http://schemas.microsoft.com/office/drawing/2014/main" id="{79FA956B-6308-47E9-80CA-C817A0F538BC}"/>
              </a:ext>
            </a:extLst>
          </p:cNvPr>
          <p:cNvSpPr/>
          <p:nvPr/>
        </p:nvSpPr>
        <p:spPr>
          <a:xfrm>
            <a:off x="6981825" y="1671028"/>
            <a:ext cx="352425" cy="1468040"/>
          </a:xfrm>
          <a:prstGeom prst="rightBrace">
            <a:avLst>
              <a:gd name="adj1" fmla="val 47222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Parentesi graffa chiusa 22">
            <a:extLst>
              <a:ext uri="{FF2B5EF4-FFF2-40B4-BE49-F238E27FC236}">
                <a16:creationId xmlns:a16="http://schemas.microsoft.com/office/drawing/2014/main" id="{01C63666-A7B8-4651-BBAE-49E56EE01215}"/>
              </a:ext>
            </a:extLst>
          </p:cNvPr>
          <p:cNvSpPr/>
          <p:nvPr/>
        </p:nvSpPr>
        <p:spPr>
          <a:xfrm>
            <a:off x="7233409" y="4678115"/>
            <a:ext cx="352425" cy="1762417"/>
          </a:xfrm>
          <a:prstGeom prst="rightBrace">
            <a:avLst>
              <a:gd name="adj1" fmla="val 70495"/>
              <a:gd name="adj2" fmla="val 41861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1B9FFBE-0707-4A9C-8902-DF1C0308BD17}"/>
              </a:ext>
            </a:extLst>
          </p:cNvPr>
          <p:cNvSpPr txBox="1"/>
          <p:nvPr/>
        </p:nvSpPr>
        <p:spPr>
          <a:xfrm>
            <a:off x="8823388" y="530227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della stazione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A90A85B7-904B-459C-9241-A61E62B71C0D}"/>
              </a:ext>
            </a:extLst>
          </p:cNvPr>
          <p:cNvSpPr txBox="1"/>
          <p:nvPr/>
        </p:nvSpPr>
        <p:spPr>
          <a:xfrm>
            <a:off x="8827719" y="948768"/>
            <a:ext cx="239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Indirizzo della stazione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54522EC1-B405-4472-9387-FE607901FECC}"/>
              </a:ext>
            </a:extLst>
          </p:cNvPr>
          <p:cNvSpPr txBox="1"/>
          <p:nvPr/>
        </p:nvSpPr>
        <p:spPr>
          <a:xfrm>
            <a:off x="8918209" y="1318100"/>
            <a:ext cx="2710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Stato della stazione (se al momento della ricerca è aperto o chiuso)</a:t>
            </a:r>
          </a:p>
        </p:txBody>
      </p: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B93947BE-7FC7-43E8-B31B-D9BF2EFC6DD2}"/>
              </a:ext>
            </a:extLst>
          </p:cNvPr>
          <p:cNvCxnSpPr>
            <a:cxnSpLocks/>
          </p:cNvCxnSpPr>
          <p:nvPr/>
        </p:nvCxnSpPr>
        <p:spPr>
          <a:xfrm>
            <a:off x="7418450" y="2301253"/>
            <a:ext cx="1294009" cy="2605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B41A27B-0936-4D77-A55D-6087BDF7DF1E}"/>
              </a:ext>
            </a:extLst>
          </p:cNvPr>
          <p:cNvSpPr txBox="1"/>
          <p:nvPr/>
        </p:nvSpPr>
        <p:spPr>
          <a:xfrm>
            <a:off x="8791793" y="2427559"/>
            <a:ext cx="296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Mezzi disponibili per l’affitto</a:t>
            </a:r>
          </a:p>
        </p:txBody>
      </p:sp>
      <p:sp>
        <p:nvSpPr>
          <p:cNvPr id="68" name="CasellaDiTesto 67">
            <a:extLst>
              <a:ext uri="{FF2B5EF4-FFF2-40B4-BE49-F238E27FC236}">
                <a16:creationId xmlns:a16="http://schemas.microsoft.com/office/drawing/2014/main" id="{08D1D504-2616-43CD-AAB4-841ACDBCF7C0}"/>
              </a:ext>
            </a:extLst>
          </p:cNvPr>
          <p:cNvSpPr txBox="1"/>
          <p:nvPr/>
        </p:nvSpPr>
        <p:spPr>
          <a:xfrm>
            <a:off x="9048940" y="3289259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della stazione</a:t>
            </a:r>
          </a:p>
        </p:txBody>
      </p:sp>
      <p:cxnSp>
        <p:nvCxnSpPr>
          <p:cNvPr id="74" name="Connettore 2 73">
            <a:extLst>
              <a:ext uri="{FF2B5EF4-FFF2-40B4-BE49-F238E27FC236}">
                <a16:creationId xmlns:a16="http://schemas.microsoft.com/office/drawing/2014/main" id="{31005228-88E1-4865-A39D-08682BAEDA4E}"/>
              </a:ext>
            </a:extLst>
          </p:cNvPr>
          <p:cNvCxnSpPr>
            <a:cxnSpLocks/>
          </p:cNvCxnSpPr>
          <p:nvPr/>
        </p:nvCxnSpPr>
        <p:spPr>
          <a:xfrm>
            <a:off x="7670390" y="5382653"/>
            <a:ext cx="1294009" cy="2605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1E32D228-BF56-4DDF-ACA1-4A02E4CE4AA4}"/>
              </a:ext>
            </a:extLst>
          </p:cNvPr>
          <p:cNvSpPr txBox="1"/>
          <p:nvPr/>
        </p:nvSpPr>
        <p:spPr>
          <a:xfrm>
            <a:off x="9382125" y="3823738"/>
            <a:ext cx="239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Indirizzo della stazione</a:t>
            </a:r>
          </a:p>
        </p:txBody>
      </p:sp>
      <p:cxnSp>
        <p:nvCxnSpPr>
          <p:cNvPr id="76" name="Connettore 2 75">
            <a:extLst>
              <a:ext uri="{FF2B5EF4-FFF2-40B4-BE49-F238E27FC236}">
                <a16:creationId xmlns:a16="http://schemas.microsoft.com/office/drawing/2014/main" id="{FF44BBA5-1B2E-441D-A350-B91D674EDCBF}"/>
              </a:ext>
            </a:extLst>
          </p:cNvPr>
          <p:cNvCxnSpPr>
            <a:cxnSpLocks/>
          </p:cNvCxnSpPr>
          <p:nvPr/>
        </p:nvCxnSpPr>
        <p:spPr>
          <a:xfrm>
            <a:off x="7873513" y="4014392"/>
            <a:ext cx="1324241" cy="747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43476F80-AE4F-4181-978A-87806249E4E9}"/>
              </a:ext>
            </a:extLst>
          </p:cNvPr>
          <p:cNvSpPr txBox="1"/>
          <p:nvPr/>
        </p:nvSpPr>
        <p:spPr>
          <a:xfrm>
            <a:off x="9237351" y="4296777"/>
            <a:ext cx="2710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Stato della stazione (se al momento della ricerca è aperto o chiuso)</a:t>
            </a:r>
          </a:p>
        </p:txBody>
      </p:sp>
      <p:sp>
        <p:nvSpPr>
          <p:cNvPr id="79" name="CasellaDiTesto 78">
            <a:extLst>
              <a:ext uri="{FF2B5EF4-FFF2-40B4-BE49-F238E27FC236}">
                <a16:creationId xmlns:a16="http://schemas.microsoft.com/office/drawing/2014/main" id="{7449B545-8CA6-426D-B8A1-1315F8AC726C}"/>
              </a:ext>
            </a:extLst>
          </p:cNvPr>
          <p:cNvSpPr txBox="1"/>
          <p:nvPr/>
        </p:nvSpPr>
        <p:spPr>
          <a:xfrm>
            <a:off x="9094588" y="5450794"/>
            <a:ext cx="296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Mezzi disponibili per l’affitto</a:t>
            </a:r>
          </a:p>
        </p:txBody>
      </p:sp>
    </p:spTree>
    <p:extLst>
      <p:ext uri="{BB962C8B-B14F-4D97-AF65-F5344CB8AC3E}">
        <p14:creationId xmlns:p14="http://schemas.microsoft.com/office/powerpoint/2010/main" val="272978190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Contenuto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373AD02-20FB-4B84-A7EA-28B8CD7B9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1" t="952" r="8625"/>
          <a:stretch/>
        </p:blipFill>
        <p:spPr>
          <a:xfrm>
            <a:off x="4194596" y="69373"/>
            <a:ext cx="4733260" cy="669897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AE1AD3D-A3EB-47E0-B6E2-C83DF43800E6}"/>
              </a:ext>
            </a:extLst>
          </p:cNvPr>
          <p:cNvSpPr txBox="1"/>
          <p:nvPr/>
        </p:nvSpPr>
        <p:spPr>
          <a:xfrm>
            <a:off x="8927856" y="746677"/>
            <a:ext cx="3107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Esempi di dati disponibili per la ricerca(inserire nome del </a:t>
            </a:r>
            <a:r>
              <a:rPr lang="it-IT" dirty="0" err="1"/>
              <a:t>Contrat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819492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2B8741-B08C-4301-BD22-189BC5C3F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 t="10532" r="15638" b="9749"/>
          <a:stretch/>
        </p:blipFill>
        <p:spPr>
          <a:xfrm>
            <a:off x="4341725" y="4276725"/>
            <a:ext cx="2725826" cy="112395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BF52AAF-4B95-4F85-A46E-906BD982E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018" y="5937904"/>
            <a:ext cx="4877754" cy="735835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3603B8-342C-41B8-B275-FE4868A07D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77" b="73242"/>
          <a:stretch/>
        </p:blipFill>
        <p:spPr>
          <a:xfrm>
            <a:off x="4352157" y="1752699"/>
            <a:ext cx="7652974" cy="1444737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A7D6E53-9D4C-479C-B7A8-4EFBF63C98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89" r="2068" b="5224"/>
          <a:stretch/>
        </p:blipFill>
        <p:spPr>
          <a:xfrm>
            <a:off x="4339018" y="3308340"/>
            <a:ext cx="7630300" cy="922510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0F68171-90DF-45BF-9C15-D6B9C82D31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157" y="541303"/>
            <a:ext cx="4700224" cy="68544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EF528C1-541B-4220-B958-91809E414099}"/>
              </a:ext>
            </a:extLst>
          </p:cNvPr>
          <p:cNvSpPr txBox="1"/>
          <p:nvPr/>
        </p:nvSpPr>
        <p:spPr>
          <a:xfrm>
            <a:off x="4286898" y="100850"/>
            <a:ext cx="4513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Chiave necessaria dato l’utilizzo API Key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C81834-3AC0-4C11-8D1C-08DCFD89313E}"/>
              </a:ext>
            </a:extLst>
          </p:cNvPr>
          <p:cNvSpPr txBox="1"/>
          <p:nvPr/>
        </p:nvSpPr>
        <p:spPr>
          <a:xfrm>
            <a:off x="4286898" y="1368817"/>
            <a:ext cx="631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Funzione che permette di distinguere il caso della ricerca bike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C5B0F48-A7C1-4FD1-B917-BDF2AF78EF05}"/>
              </a:ext>
            </a:extLst>
          </p:cNvPr>
          <p:cNvSpPr txBox="1"/>
          <p:nvPr/>
        </p:nvSpPr>
        <p:spPr>
          <a:xfrm>
            <a:off x="4341714" y="5511579"/>
            <a:ext cx="581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Cliccando il tasto invia viene scatenata la funzione </a:t>
            </a:r>
            <a:r>
              <a:rPr lang="it-IT" dirty="0" err="1"/>
              <a:t>search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9D8649A-D069-40DB-8BB7-AEDD3B1EB556}"/>
              </a:ext>
            </a:extLst>
          </p:cNvPr>
          <p:cNvSpPr txBox="1"/>
          <p:nvPr/>
        </p:nvSpPr>
        <p:spPr>
          <a:xfrm>
            <a:off x="7444111" y="4477345"/>
            <a:ext cx="2691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Funzione necessaria per la restituzione del file </a:t>
            </a:r>
            <a:r>
              <a:rPr lang="it-IT" dirty="0" err="1"/>
              <a:t>json</a:t>
            </a:r>
            <a:endParaRPr lang="it-IT" dirty="0"/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A595042F-D963-4814-A714-00D2FEA6FC10}"/>
              </a:ext>
            </a:extLst>
          </p:cNvPr>
          <p:cNvCxnSpPr/>
          <p:nvPr/>
        </p:nvCxnSpPr>
        <p:spPr>
          <a:xfrm>
            <a:off x="9734641" y="5891053"/>
            <a:ext cx="499369" cy="2043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9124B788-8828-44E6-8026-4A75C7335D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64" t="24752" r="24899" b="30341"/>
          <a:stretch/>
        </p:blipFill>
        <p:spPr>
          <a:xfrm>
            <a:off x="10488813" y="6095401"/>
            <a:ext cx="838200" cy="67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8199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411EA4E-CA5F-427C-A1F2-ABB788F22F21}"/>
              </a:ext>
            </a:extLst>
          </p:cNvPr>
          <p:cNvSpPr txBox="1"/>
          <p:nvPr/>
        </p:nvSpPr>
        <p:spPr>
          <a:xfrm>
            <a:off x="8860757" y="309086"/>
            <a:ext cx="3174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Funzione necessaria per permettere la visualizzazione delle informazioni richieste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4FD2107-C87B-469D-B939-C57DAEFFC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596" y="142262"/>
            <a:ext cx="4509399" cy="645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6524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Json</a:t>
            </a:r>
            <a:r>
              <a:rPr lang="it-IT" sz="4000" dirty="0">
                <a:solidFill>
                  <a:schemeClr val="bg1"/>
                </a:solidFill>
                <a:latin typeface="Calibri (Corpo)"/>
              </a:rPr>
              <a:t>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DADD8FE-19BB-429E-9826-136334599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00" t="40722" r="1296" b="8119"/>
          <a:stretch/>
        </p:blipFill>
        <p:spPr>
          <a:xfrm>
            <a:off x="4545910" y="1847865"/>
            <a:ext cx="6401439" cy="350851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EEDB5C2-6215-464E-9770-6641DA5A46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86" t="74058" r="2011" b="15217"/>
          <a:stretch/>
        </p:blipFill>
        <p:spPr>
          <a:xfrm>
            <a:off x="4443193" y="511388"/>
            <a:ext cx="6291470" cy="735495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58017FDC-CC76-47EF-8195-81002538C026}"/>
              </a:ext>
            </a:extLst>
          </p:cNvPr>
          <p:cNvCxnSpPr>
            <a:cxnSpLocks/>
          </p:cNvCxnSpPr>
          <p:nvPr/>
        </p:nvCxnSpPr>
        <p:spPr>
          <a:xfrm>
            <a:off x="4772025" y="1291155"/>
            <a:ext cx="140640" cy="69125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12318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  <a:latin typeface="Calibri (Corpo)"/>
              </a:rPr>
              <a:t>Elemento non trovato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D92A9DA-5D25-4ADE-8F4C-D5BFF1A70BF0}"/>
              </a:ext>
            </a:extLst>
          </p:cNvPr>
          <p:cNvSpPr txBox="1"/>
          <p:nvPr/>
        </p:nvSpPr>
        <p:spPr>
          <a:xfrm>
            <a:off x="4360345" y="511388"/>
            <a:ext cx="7232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 non viene trovato l’elemento verrà restituito il messaggio </a:t>
            </a:r>
            <a:r>
              <a:rPr lang="it-IT" dirty="0">
                <a:latin typeface="Calibri (Corpo)"/>
              </a:rPr>
              <a:t>‘</a:t>
            </a:r>
            <a:r>
              <a:rPr lang="it-IT" b="0" dirty="0">
                <a:effectLst/>
                <a:latin typeface="Calibri (Corpo)"/>
              </a:rPr>
              <a:t>Nessun risultato!’</a:t>
            </a:r>
          </a:p>
          <a:p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9B525C4E-4696-4276-8483-0BD76D5280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084"/>
          <a:stretch/>
        </p:blipFill>
        <p:spPr>
          <a:xfrm>
            <a:off x="4482132" y="2085619"/>
            <a:ext cx="7464703" cy="143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927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3° API:</a:t>
            </a:r>
            <a:br>
              <a:rPr lang="it-IT" sz="4000" dirty="0">
                <a:solidFill>
                  <a:schemeClr val="bg1"/>
                </a:solidFill>
              </a:rPr>
            </a:br>
            <a:r>
              <a:rPr lang="it-IT" sz="2200" dirty="0">
                <a:solidFill>
                  <a:schemeClr val="bg1"/>
                </a:solidFill>
                <a:latin typeface="Calibri (Corpo)"/>
              </a:rPr>
              <a:t>Spotify(Spotify </a:t>
            </a:r>
            <a:r>
              <a:rPr lang="it-IT" sz="2200" dirty="0" err="1">
                <a:solidFill>
                  <a:schemeClr val="bg1"/>
                </a:solidFill>
                <a:latin typeface="Calibri (Corpo)"/>
              </a:rPr>
              <a:t>forDeveloper</a:t>
            </a:r>
            <a:r>
              <a:rPr lang="it-IT" sz="2200" dirty="0">
                <a:solidFill>
                  <a:schemeClr val="bg1"/>
                </a:solidFill>
                <a:latin typeface="Calibri (Corpo)"/>
              </a:rPr>
              <a:t>) con autentificazione OAuth2</a:t>
            </a:r>
            <a:endParaRPr lang="it-IT" sz="22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A4CAA0-9ACE-488C-838B-3167F81A0931}"/>
              </a:ext>
            </a:extLst>
          </p:cNvPr>
          <p:cNvSpPr txBox="1"/>
          <p:nvPr/>
        </p:nvSpPr>
        <p:spPr>
          <a:xfrm>
            <a:off x="4194597" y="401418"/>
            <a:ext cx="7578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Dato  l’album </a:t>
            </a:r>
            <a:r>
              <a:rPr lang="it-IT" dirty="0" err="1"/>
              <a:t>pre</a:t>
            </a:r>
            <a:r>
              <a:rPr lang="it-IT" dirty="0"/>
              <a:t>-impostato ‘Top Hits Workout’ (playlist realizzata da </a:t>
            </a:r>
            <a:r>
              <a:rPr lang="it-IT" dirty="0" err="1"/>
              <a:t>spotify</a:t>
            </a:r>
            <a:r>
              <a:rPr lang="it-IT" dirty="0"/>
              <a:t> per l’allenamento sportivo)l’API genera casualmente 6 canzoni restituendo il nome della canzone, dell’artista e l’immagine.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DB3841E-973A-4705-80D5-9356BCAF1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13"/>
          <a:stretch/>
        </p:blipFill>
        <p:spPr>
          <a:xfrm>
            <a:off x="5351838" y="1564870"/>
            <a:ext cx="5269149" cy="760887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7A1D6793-85CD-40E3-80AB-2E13649FCF19}"/>
              </a:ext>
            </a:extLst>
          </p:cNvPr>
          <p:cNvCxnSpPr>
            <a:cxnSpLocks/>
          </p:cNvCxnSpPr>
          <p:nvPr/>
        </p:nvCxnSpPr>
        <p:spPr>
          <a:xfrm>
            <a:off x="7782686" y="2192388"/>
            <a:ext cx="914400" cy="150786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69647DB-C9AD-47B4-8746-744B45FB5FF0}"/>
              </a:ext>
            </a:extLst>
          </p:cNvPr>
          <p:cNvSpPr txBox="1"/>
          <p:nvPr/>
        </p:nvSpPr>
        <p:spPr>
          <a:xfrm>
            <a:off x="5182361" y="3739667"/>
            <a:ext cx="611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Cliccando sul bottone genererà delle canzoni casuali</a:t>
            </a:r>
          </a:p>
        </p:txBody>
      </p:sp>
    </p:spTree>
    <p:extLst>
      <p:ext uri="{BB962C8B-B14F-4D97-AF65-F5344CB8AC3E}">
        <p14:creationId xmlns:p14="http://schemas.microsoft.com/office/powerpoint/2010/main" val="2320052904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>
                <a:solidFill>
                  <a:schemeClr val="bg1"/>
                </a:solidFill>
              </a:rPr>
              <a:t>Contenuto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266322F-6796-46A1-BC43-F1D90EEA3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8" r="7412"/>
          <a:stretch/>
        </p:blipFill>
        <p:spPr>
          <a:xfrm>
            <a:off x="4127857" y="126450"/>
            <a:ext cx="4939465" cy="6605099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EE9A640D-43C8-4BCE-96DD-5EBBD4FE47A7}"/>
              </a:ext>
            </a:extLst>
          </p:cNvPr>
          <p:cNvCxnSpPr/>
          <p:nvPr/>
        </p:nvCxnSpPr>
        <p:spPr>
          <a:xfrm>
            <a:off x="7510669" y="2740281"/>
            <a:ext cx="1898374" cy="695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1E748232-0487-44E7-A98F-A34BAF39791D}"/>
              </a:ext>
            </a:extLst>
          </p:cNvPr>
          <p:cNvCxnSpPr/>
          <p:nvPr/>
        </p:nvCxnSpPr>
        <p:spPr>
          <a:xfrm>
            <a:off x="7339809" y="3059197"/>
            <a:ext cx="1898374" cy="695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A5191FAE-77F2-4674-93D3-0D4719B4A29F}"/>
              </a:ext>
            </a:extLst>
          </p:cNvPr>
          <p:cNvCxnSpPr/>
          <p:nvPr/>
        </p:nvCxnSpPr>
        <p:spPr>
          <a:xfrm>
            <a:off x="7586869" y="5826381"/>
            <a:ext cx="1898374" cy="695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2F1DCC1F-F810-4790-8D2F-631F2960F6EF}"/>
              </a:ext>
            </a:extLst>
          </p:cNvPr>
          <p:cNvCxnSpPr>
            <a:cxnSpLocks/>
          </p:cNvCxnSpPr>
          <p:nvPr/>
        </p:nvCxnSpPr>
        <p:spPr>
          <a:xfrm>
            <a:off x="7510669" y="6278965"/>
            <a:ext cx="1898374" cy="695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A389F6F-1D1E-48D3-A024-5F37CEA9EF32}"/>
              </a:ext>
            </a:extLst>
          </p:cNvPr>
          <p:cNvSpPr txBox="1"/>
          <p:nvPr/>
        </p:nvSpPr>
        <p:spPr>
          <a:xfrm>
            <a:off x="9693402" y="5676502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artista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7C4C337-174D-4784-B6D7-03CF093C5CF4}"/>
              </a:ext>
            </a:extLst>
          </p:cNvPr>
          <p:cNvSpPr txBox="1"/>
          <p:nvPr/>
        </p:nvSpPr>
        <p:spPr>
          <a:xfrm>
            <a:off x="9737598" y="3012671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canzone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EB3B9B2-C62E-4BD8-9B5B-D1565AD28511}"/>
              </a:ext>
            </a:extLst>
          </p:cNvPr>
          <p:cNvSpPr txBox="1"/>
          <p:nvPr/>
        </p:nvSpPr>
        <p:spPr>
          <a:xfrm>
            <a:off x="9953625" y="2643339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artista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1FB930E4-38FE-44BC-A26C-5265B93F746C}"/>
              </a:ext>
            </a:extLst>
          </p:cNvPr>
          <p:cNvSpPr txBox="1"/>
          <p:nvPr/>
        </p:nvSpPr>
        <p:spPr>
          <a:xfrm>
            <a:off x="9627396" y="6210008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Nome canzone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0793A6D-140E-48E0-9958-920ED3EB3560}"/>
              </a:ext>
            </a:extLst>
          </p:cNvPr>
          <p:cNvSpPr txBox="1"/>
          <p:nvPr/>
        </p:nvSpPr>
        <p:spPr>
          <a:xfrm>
            <a:off x="9737598" y="1219090"/>
            <a:ext cx="201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Immagine della canzone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7979A64-7180-4899-9EE1-3535E1A0D95E}"/>
              </a:ext>
            </a:extLst>
          </p:cNvPr>
          <p:cNvSpPr txBox="1"/>
          <p:nvPr/>
        </p:nvSpPr>
        <p:spPr>
          <a:xfrm>
            <a:off x="9627396" y="4508760"/>
            <a:ext cx="201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Immagine della canzone</a:t>
            </a:r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D03BEFAF-2CD4-47FF-8824-62BC1CDD2A2A}"/>
              </a:ext>
            </a:extLst>
          </p:cNvPr>
          <p:cNvCxnSpPr/>
          <p:nvPr/>
        </p:nvCxnSpPr>
        <p:spPr>
          <a:xfrm>
            <a:off x="7729022" y="1633335"/>
            <a:ext cx="1898374" cy="695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160330F4-BF33-4F1F-8ED6-2084AAA5303D}"/>
              </a:ext>
            </a:extLst>
          </p:cNvPr>
          <p:cNvCxnSpPr/>
          <p:nvPr/>
        </p:nvCxnSpPr>
        <p:spPr>
          <a:xfrm>
            <a:off x="7586869" y="4691041"/>
            <a:ext cx="1898374" cy="695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48337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6ED928D9-64E6-402A-9ED3-3A86229BAD59}"/>
              </a:ext>
            </a:extLst>
          </p:cNvPr>
          <p:cNvSpPr txBox="1"/>
          <p:nvPr/>
        </p:nvSpPr>
        <p:spPr>
          <a:xfrm>
            <a:off x="4194596" y="309086"/>
            <a:ext cx="69773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L’API di </a:t>
            </a:r>
            <a:r>
              <a:rPr lang="it-IT" dirty="0" err="1"/>
              <a:t>spotify</a:t>
            </a:r>
            <a:r>
              <a:rPr lang="it-IT" dirty="0"/>
              <a:t> richiede  l’autenticazione OAuth2.0 quindi ho bisogno di ricavare il token che viene richiesto all’apertura del sito web, di conseguenza eseguo le funzioni necessarie per svolgere questo compito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43" name="Immagine 4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5807A77-9BBD-491A-8D21-1A3BFEE0A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347" y="2121018"/>
            <a:ext cx="6439799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9373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89B636B-26BB-4644-BA5A-12C6F2B65B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4" b="24461"/>
          <a:stretch/>
        </p:blipFill>
        <p:spPr>
          <a:xfrm>
            <a:off x="4412973" y="1796899"/>
            <a:ext cx="5920027" cy="795367"/>
          </a:xfrm>
          <a:prstGeom prst="rect">
            <a:avLst/>
          </a:prstGeom>
        </p:spPr>
      </p:pic>
      <p:pic>
        <p:nvPicPr>
          <p:cNvPr id="9" name="Immagine 8" descr="Immagine che contiene testo, schermo, screenshot&#10;&#10;Descrizione generata automaticamente">
            <a:extLst>
              <a:ext uri="{FF2B5EF4-FFF2-40B4-BE49-F238E27FC236}">
                <a16:creationId xmlns:a16="http://schemas.microsoft.com/office/drawing/2014/main" id="{1019CF54-7567-4A2B-B52C-BAF2DF87A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973" y="2917077"/>
            <a:ext cx="5647433" cy="27215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22FF5A5-2052-41D1-84F7-9FDFA924D936}"/>
              </a:ext>
            </a:extLst>
          </p:cNvPr>
          <p:cNvSpPr txBox="1"/>
          <p:nvPr/>
        </p:nvSpPr>
        <p:spPr>
          <a:xfrm>
            <a:off x="4103634" y="959847"/>
            <a:ext cx="7522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Quando viene cliccato il tasto ‘Generate music of Workout’ genera casualmente 6 canzoni. Verrà visualizzata la sua immagine, il titolo e l’artista 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1791C89C-A731-43C8-A638-D50126B276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13"/>
          <a:stretch/>
        </p:blipFill>
        <p:spPr>
          <a:xfrm>
            <a:off x="4412973" y="99480"/>
            <a:ext cx="5269149" cy="76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3027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286173"/>
            <a:ext cx="7931837" cy="5546047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it-IT" sz="2000" dirty="0">
                <a:latin typeface="Calibri (Corpo)"/>
              </a:rPr>
              <a:t>Lo scopo dell’integrazione delle 3 api è quello di rendere il sito web più maneggevole e permettere di reperire ulteriori informazioni riguardo i diversi tipi di sport praticati nelle tre grandi città, trovare bici per l’allenamento all’aperto, mezzi di trasporto nella stazione ricercata(tra i disponibili) restituendo informazioni live, ed inoltre poter generare casualmente tracce audio dalla playlist creata appositamente per l’allenamento sportivo.</a:t>
            </a:r>
          </a:p>
          <a:p>
            <a:pPr marL="457200" lvl="1" indent="0">
              <a:buNone/>
            </a:pPr>
            <a:r>
              <a:rPr lang="it-IT" sz="2000" dirty="0">
                <a:latin typeface="Calibri (Corpo)"/>
              </a:rPr>
              <a:t>Le API saranno integrate nella parte inferiore del sito web dopo le informazioni riguardanti i benefici dello sport.</a:t>
            </a:r>
          </a:p>
          <a:p>
            <a:pPr marL="457200" lvl="1" indent="0">
              <a:buNone/>
            </a:pPr>
            <a:r>
              <a:rPr lang="it-IT" sz="2000" dirty="0">
                <a:latin typeface="Calibri (Corpo)"/>
              </a:rPr>
              <a:t>Verranno inserite le seguenti 3 API: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i="0" dirty="0">
                <a:effectLst/>
                <a:latin typeface="Calibri (Corpo)"/>
              </a:rPr>
              <a:t>Sport Intelligence API(DECATHLON|TECNOLOGY)</a:t>
            </a:r>
            <a:r>
              <a:rPr lang="it-IT" sz="2000" dirty="0">
                <a:latin typeface="Calibri (Corpo)"/>
              </a:rPr>
              <a:t> senza autentificazione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>
                <a:latin typeface="Calibri (Corpo)"/>
              </a:rPr>
              <a:t>Self-service </a:t>
            </a:r>
            <a:r>
              <a:rPr lang="it-IT" sz="2000" dirty="0" err="1">
                <a:latin typeface="Calibri (Corpo)"/>
              </a:rPr>
              <a:t>bicycles</a:t>
            </a:r>
            <a:r>
              <a:rPr lang="it-IT" sz="2000" dirty="0">
                <a:latin typeface="Calibri (Corpo)"/>
              </a:rPr>
              <a:t> (</a:t>
            </a:r>
            <a:r>
              <a:rPr lang="it-IT" sz="2000" dirty="0" err="1">
                <a:latin typeface="Calibri (Corpo)"/>
              </a:rPr>
              <a:t>JCDecaux</a:t>
            </a:r>
            <a:r>
              <a:rPr lang="it-IT" sz="2000" dirty="0">
                <a:latin typeface="Calibri (Corpo)"/>
              </a:rPr>
              <a:t> developer) con API key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>
                <a:latin typeface="Calibri (Corpo)"/>
              </a:rPr>
              <a:t>Spotify(Spotify </a:t>
            </a:r>
            <a:r>
              <a:rPr lang="it-IT" sz="2000" dirty="0" err="1">
                <a:latin typeface="Calibri (Corpo)"/>
              </a:rPr>
              <a:t>forDeveloper</a:t>
            </a:r>
            <a:r>
              <a:rPr lang="it-IT" sz="2000" dirty="0">
                <a:latin typeface="Calibri (Corpo)"/>
              </a:rPr>
              <a:t>) con autentificazione OAuth2</a:t>
            </a:r>
            <a:br>
              <a:rPr lang="it-IT" sz="2000" dirty="0">
                <a:latin typeface="Calibri (Corpo)"/>
              </a:rPr>
            </a:br>
            <a:endParaRPr lang="it-IT" sz="2000" i="0" dirty="0">
              <a:effectLst/>
              <a:latin typeface="Calibri (Corpo)"/>
            </a:endParaRPr>
          </a:p>
        </p:txBody>
      </p:sp>
      <p:sp>
        <p:nvSpPr>
          <p:cNvPr id="4" name="AutoShape 2" descr="Logo">
            <a:extLst>
              <a:ext uri="{FF2B5EF4-FFF2-40B4-BE49-F238E27FC236}">
                <a16:creationId xmlns:a16="http://schemas.microsoft.com/office/drawing/2014/main" id="{8AE7B730-9E3A-49AF-9907-500400DB70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22FF5A5-2052-41D1-84F7-9FDFA924D936}"/>
              </a:ext>
            </a:extLst>
          </p:cNvPr>
          <p:cNvSpPr txBox="1"/>
          <p:nvPr/>
        </p:nvSpPr>
        <p:spPr>
          <a:xfrm>
            <a:off x="4057743" y="282959"/>
            <a:ext cx="7522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Funzione che serve per creare il box con all’interno le informazioni che dovrà contenere una volta trovate la canzone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05C0DACC-15AE-4DB8-B054-FBCEEE2FE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596" y="1420629"/>
            <a:ext cx="7619698" cy="483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924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</a:rPr>
              <a:t>Json</a:t>
            </a:r>
            <a:r>
              <a:rPr lang="it-IT" sz="4000" dirty="0">
                <a:solidFill>
                  <a:schemeClr val="bg1"/>
                </a:solidFill>
              </a:rPr>
              <a:t>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3BDE233-714E-4CE9-BD37-17EE6ED47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022" y="1440933"/>
            <a:ext cx="7885208" cy="416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618723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Modale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2E38A61-17C9-4012-9F58-6E382753988F}"/>
              </a:ext>
            </a:extLst>
          </p:cNvPr>
          <p:cNvSpPr txBox="1"/>
          <p:nvPr/>
        </p:nvSpPr>
        <p:spPr>
          <a:xfrm>
            <a:off x="4371975" y="581025"/>
            <a:ext cx="7663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Inoltre è stato inserita la possibilità di visualizzare le immagini delle ricerche in una ‘modale’, che le ingrandisce, quando vengono cliccate 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7F585C33-CB55-4C91-84CB-89385FF72F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25"/>
          <a:stretch/>
        </p:blipFill>
        <p:spPr>
          <a:xfrm>
            <a:off x="7908996" y="2169396"/>
            <a:ext cx="4011876" cy="3798625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47C8689-F622-45E0-AA72-40E9E7340A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" t="-1291" r="8103" b="1291"/>
          <a:stretch/>
        </p:blipFill>
        <p:spPr>
          <a:xfrm>
            <a:off x="4331569" y="1718394"/>
            <a:ext cx="3260845" cy="480167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DFB58B9-D131-482B-BF22-4CE758FD96D5}"/>
              </a:ext>
            </a:extLst>
          </p:cNvPr>
          <p:cNvSpPr txBox="1"/>
          <p:nvPr/>
        </p:nvSpPr>
        <p:spPr>
          <a:xfrm>
            <a:off x="4472609" y="1331843"/>
            <a:ext cx="229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.</a:t>
            </a:r>
            <a:r>
              <a:rPr lang="it-IT" dirty="0" err="1"/>
              <a:t>Css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8CD24A4-7CEB-4AA6-BE5D-61D120B0195E}"/>
              </a:ext>
            </a:extLst>
          </p:cNvPr>
          <p:cNvSpPr txBox="1"/>
          <p:nvPr/>
        </p:nvSpPr>
        <p:spPr>
          <a:xfrm>
            <a:off x="8154168" y="1331843"/>
            <a:ext cx="2132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.</a:t>
            </a:r>
            <a:r>
              <a:rPr lang="it-IT" dirty="0" err="1"/>
              <a:t>Javascript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231206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" y="752648"/>
            <a:ext cx="3758098" cy="3498671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1° API: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  <a:t>Sport Intelligence API (</a:t>
            </a:r>
            <a:r>
              <a:rPr lang="it-IT" sz="2200" dirty="0" err="1">
                <a:solidFill>
                  <a:schemeClr val="bg1"/>
                </a:solidFill>
                <a:latin typeface="Calibri (Corpo)"/>
              </a:rPr>
              <a:t>D</a:t>
            </a:r>
            <a:r>
              <a:rPr lang="it-IT" sz="2200" i="0" dirty="0" err="1">
                <a:solidFill>
                  <a:schemeClr val="bg1"/>
                </a:solidFill>
                <a:effectLst/>
                <a:latin typeface="Calibri (Corpo)"/>
              </a:rPr>
              <a:t>ecathlon|tecnology</a:t>
            </a:r>
            <a: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  <a:t>)</a:t>
            </a:r>
            <a:b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</a:br>
            <a: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  <a:t>URL:</a:t>
            </a:r>
            <a:r>
              <a:rPr lang="it-IT" sz="2200" i="0" dirty="0">
                <a:solidFill>
                  <a:schemeClr val="bg1"/>
                </a:solidFill>
                <a:effectLst/>
                <a:latin typeface="Calibri (Corpo)"/>
                <a:hlinkClick r:id="rId2"/>
              </a:rPr>
              <a:t>https://developers.decathlon.com/products/sports/docs</a:t>
            </a:r>
            <a:b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</a:br>
            <a:r>
              <a:rPr lang="it-IT" sz="2200" i="0" dirty="0">
                <a:solidFill>
                  <a:schemeClr val="bg1"/>
                </a:solidFill>
                <a:effectLst/>
                <a:latin typeface="Calibri (Corpo)"/>
              </a:rPr>
              <a:t>(SENZA AUTORIZZAZIONE)</a:t>
            </a: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E94B6BE-305E-4E29-AE79-F98C5F4D4261}"/>
              </a:ext>
            </a:extLst>
          </p:cNvPr>
          <p:cNvSpPr txBox="1"/>
          <p:nvPr/>
        </p:nvSpPr>
        <p:spPr>
          <a:xfrm>
            <a:off x="4250811" y="446134"/>
            <a:ext cx="6828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212529"/>
                </a:solidFill>
                <a:effectLst/>
                <a:latin typeface="-apple-system"/>
              </a:rPr>
              <a:t>Data la città (definita tramite coordinate) e una query di ricerca: l'endpoint ti restituirà un elenco di </a:t>
            </a:r>
            <a:r>
              <a:rPr lang="it-IT" b="0" i="1" u="sng" dirty="0">
                <a:solidFill>
                  <a:srgbClr val="212529"/>
                </a:solidFill>
                <a:effectLst/>
                <a:latin typeface="-apple-system"/>
              </a:rPr>
              <a:t>sport rilevanti</a:t>
            </a:r>
            <a:r>
              <a:rPr lang="it-IT" b="0" i="0" dirty="0">
                <a:solidFill>
                  <a:srgbClr val="212529"/>
                </a:solidFill>
                <a:effectLst/>
                <a:latin typeface="-apple-system"/>
              </a:rPr>
              <a:t> basato sul riconoscimento della lingua, sinonimi, campione lessicale, tag, descrizioni. Prima di essere restituito, l'elenco verrà </a:t>
            </a:r>
            <a:r>
              <a:rPr lang="it-IT" b="0" i="1" u="sng" dirty="0" err="1">
                <a:solidFill>
                  <a:srgbClr val="212529"/>
                </a:solidFill>
                <a:effectLst/>
                <a:latin typeface="-apple-system"/>
              </a:rPr>
              <a:t>reindicizzato</a:t>
            </a:r>
            <a:r>
              <a:rPr lang="it-IT" b="0" i="1" u="sng" dirty="0">
                <a:solidFill>
                  <a:srgbClr val="212529"/>
                </a:solidFill>
                <a:effectLst/>
                <a:latin typeface="-apple-system"/>
              </a:rPr>
              <a:t> in base alla popolarità</a:t>
            </a:r>
            <a:r>
              <a:rPr lang="it-IT" b="0" i="0" dirty="0">
                <a:solidFill>
                  <a:srgbClr val="212529"/>
                </a:solidFill>
                <a:effectLst/>
                <a:latin typeface="-apple-system"/>
              </a:rPr>
              <a:t> di ogni sport in prossimità delle coordinate.</a:t>
            </a:r>
            <a:endParaRPr lang="it-IT" dirty="0"/>
          </a:p>
        </p:txBody>
      </p:sp>
      <p:pic>
        <p:nvPicPr>
          <p:cNvPr id="31" name="Immagine 30" descr="Immagine che contiene testo&#10;&#10;Descrizione generata automaticamente">
            <a:extLst>
              <a:ext uri="{FF2B5EF4-FFF2-40B4-BE49-F238E27FC236}">
                <a16:creationId xmlns:a16="http://schemas.microsoft.com/office/drawing/2014/main" id="{E16C01B9-0466-4BFC-A8A7-482546D4E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974" y="2170616"/>
            <a:ext cx="7459116" cy="1505160"/>
          </a:xfrm>
          <a:prstGeom prst="rect">
            <a:avLst/>
          </a:prstGeom>
        </p:spPr>
      </p:pic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9C81C19-2E59-4D26-AE2F-4A7195EFC505}"/>
              </a:ext>
            </a:extLst>
          </p:cNvPr>
          <p:cNvSpPr txBox="1"/>
          <p:nvPr/>
        </p:nvSpPr>
        <p:spPr>
          <a:xfrm>
            <a:off x="9558337" y="4567174"/>
            <a:ext cx="193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Scegliere la città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39A15BC3-10DB-438E-8425-B51F88532B96}"/>
              </a:ext>
            </a:extLst>
          </p:cNvPr>
          <p:cNvCxnSpPr>
            <a:cxnSpLocks/>
          </p:cNvCxnSpPr>
          <p:nvPr/>
        </p:nvCxnSpPr>
        <p:spPr>
          <a:xfrm>
            <a:off x="5809290" y="3074580"/>
            <a:ext cx="285186" cy="1019498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32FA0E73-38B2-46E2-9984-743A8571EEDB}"/>
              </a:ext>
            </a:extLst>
          </p:cNvPr>
          <p:cNvSpPr txBox="1"/>
          <p:nvPr/>
        </p:nvSpPr>
        <p:spPr>
          <a:xfrm>
            <a:off x="5615758" y="4222122"/>
            <a:ext cx="2623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Digitare nome dello sport oppure tipologia dello sport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4245F5-8EAD-4C90-BD71-7BCBFFA7C6B8}"/>
              </a:ext>
            </a:extLst>
          </p:cNvPr>
          <p:cNvSpPr txBox="1"/>
          <p:nvPr/>
        </p:nvSpPr>
        <p:spPr>
          <a:xfrm>
            <a:off x="4409233" y="5319273"/>
            <a:ext cx="71345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 Sezione dove è possibile selezionare una delle 3 città impostate e tramite l’evento ‘</a:t>
            </a:r>
            <a:r>
              <a:rPr lang="it-IT" dirty="0" err="1"/>
              <a:t>submit</a:t>
            </a:r>
            <a:r>
              <a:rPr lang="it-IT" dirty="0"/>
              <a:t>’ verrà eseguita la funzione ‘</a:t>
            </a:r>
            <a:r>
              <a:rPr lang="it-IT" dirty="0" err="1"/>
              <a:t>search</a:t>
            </a:r>
            <a:r>
              <a:rPr lang="it-IT" dirty="0"/>
              <a:t>’ che permetterà la ricerca dello sport digitato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0C10659E-84C3-42EA-BBF7-DC6311F1524C}"/>
              </a:ext>
            </a:extLst>
          </p:cNvPr>
          <p:cNvCxnSpPr>
            <a:cxnSpLocks/>
          </p:cNvCxnSpPr>
          <p:nvPr/>
        </p:nvCxnSpPr>
        <p:spPr>
          <a:xfrm>
            <a:off x="9239250" y="3788452"/>
            <a:ext cx="638175" cy="66604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E601E1B8-BB9E-448A-85FE-15F07C08F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65362">
            <a:off x="8894156" y="4876481"/>
            <a:ext cx="690189" cy="71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119DC3D-B607-4D75-BBC9-B598F347C2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989"/>
          <a:stretch/>
        </p:blipFill>
        <p:spPr>
          <a:xfrm>
            <a:off x="4191000" y="113224"/>
            <a:ext cx="5996796" cy="456146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E635821-34B5-44EE-B503-3CACEC07AC60}"/>
              </a:ext>
            </a:extLst>
          </p:cNvPr>
          <p:cNvSpPr txBox="1"/>
          <p:nvPr/>
        </p:nvSpPr>
        <p:spPr>
          <a:xfrm>
            <a:off x="4191000" y="4981575"/>
            <a:ext cx="7800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Ricerca degli sport (inglese)in base ai nomi o alla tipologia dello sport.</a:t>
            </a:r>
          </a:p>
          <a:p>
            <a:r>
              <a:rPr lang="it-IT" dirty="0"/>
              <a:t>Esempi di ricerca:</a:t>
            </a:r>
            <a:endParaRPr lang="it-IT" dirty="0">
              <a:latin typeface="Calibri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alibri (Corpo)"/>
              </a:rPr>
              <a:t>Water,air,dance</a:t>
            </a:r>
            <a:endParaRPr lang="it-IT" dirty="0">
              <a:latin typeface="Calibri (Co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alibri (Corpo)"/>
              </a:rPr>
              <a:t>Swim,box,kite</a:t>
            </a:r>
            <a:r>
              <a:rPr lang="it-IT" dirty="0">
                <a:latin typeface="Calibri (Corpo)"/>
              </a:rPr>
              <a:t>, football,</a:t>
            </a:r>
            <a:r>
              <a:rPr lang="it-IT" b="1" i="0" dirty="0">
                <a:effectLst/>
                <a:latin typeface="Calibri (Corpo)"/>
              </a:rPr>
              <a:t> </a:t>
            </a:r>
            <a:r>
              <a:rPr lang="it-IT" i="0" dirty="0" err="1">
                <a:effectLst/>
                <a:latin typeface="Calibri (Corpo)"/>
              </a:rPr>
              <a:t>Kickball</a:t>
            </a:r>
            <a:r>
              <a:rPr lang="it-IT" i="0" dirty="0">
                <a:effectLst/>
                <a:latin typeface="Calibri (Corpo)"/>
              </a:rPr>
              <a:t>, Curling</a:t>
            </a:r>
            <a:r>
              <a:rPr lang="it-IT" dirty="0">
                <a:latin typeface="Calibri (Corpo)"/>
              </a:rPr>
              <a:t>, </a:t>
            </a:r>
            <a:r>
              <a:rPr lang="it-IT" dirty="0" err="1">
                <a:latin typeface="Calibri (Corpo)"/>
              </a:rPr>
              <a:t>Frisbee,High</a:t>
            </a:r>
            <a:r>
              <a:rPr lang="it-IT" dirty="0">
                <a:latin typeface="Calibri (Corpo)"/>
              </a:rPr>
              <a:t> </a:t>
            </a:r>
            <a:r>
              <a:rPr lang="it-IT" dirty="0" err="1">
                <a:latin typeface="Calibri (Corpo)"/>
              </a:rPr>
              <a:t>jump,basket</a:t>
            </a:r>
            <a:endParaRPr lang="it-IT" dirty="0">
              <a:latin typeface="Calibri (Corpo)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CD36F78-A568-43CC-BBCD-19213068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  <a:latin typeface="Calibri (Corpo)"/>
              </a:rPr>
              <a:t>Contenuto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8FE328D-2F99-4044-92C3-AB1CC87B55AF}"/>
              </a:ext>
            </a:extLst>
          </p:cNvPr>
          <p:cNvCxnSpPr>
            <a:cxnSpLocks/>
          </p:cNvCxnSpPr>
          <p:nvPr/>
        </p:nvCxnSpPr>
        <p:spPr>
          <a:xfrm>
            <a:off x="8309950" y="896808"/>
            <a:ext cx="1834035" cy="21907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C7E0068-61D2-4EA9-B5BB-B16CE1FCFDA8}"/>
              </a:ext>
            </a:extLst>
          </p:cNvPr>
          <p:cNvSpPr txBox="1"/>
          <p:nvPr/>
        </p:nvSpPr>
        <p:spPr>
          <a:xfrm>
            <a:off x="10187796" y="931217"/>
            <a:ext cx="1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Immagine sport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0BFE796-C623-47FE-9557-A6EA0DDA7073}"/>
              </a:ext>
            </a:extLst>
          </p:cNvPr>
          <p:cNvCxnSpPr>
            <a:cxnSpLocks/>
          </p:cNvCxnSpPr>
          <p:nvPr/>
        </p:nvCxnSpPr>
        <p:spPr>
          <a:xfrm>
            <a:off x="9009742" y="1982413"/>
            <a:ext cx="1096283" cy="18053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83C0E0B0-E3FD-4C6C-9690-F12E3928BF88}"/>
              </a:ext>
            </a:extLst>
          </p:cNvPr>
          <p:cNvCxnSpPr>
            <a:cxnSpLocks/>
          </p:cNvCxnSpPr>
          <p:nvPr/>
        </p:nvCxnSpPr>
        <p:spPr>
          <a:xfrm>
            <a:off x="9009741" y="4116809"/>
            <a:ext cx="1096283" cy="18053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706F1CFC-B2E2-4539-BEDB-F07C48A9398E}"/>
              </a:ext>
            </a:extLst>
          </p:cNvPr>
          <p:cNvCxnSpPr>
            <a:cxnSpLocks/>
          </p:cNvCxnSpPr>
          <p:nvPr/>
        </p:nvCxnSpPr>
        <p:spPr>
          <a:xfrm>
            <a:off x="8271989" y="3090205"/>
            <a:ext cx="1834035" cy="21907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FB6CFC9-D680-4C77-B03F-2A62ED2B44C3}"/>
              </a:ext>
            </a:extLst>
          </p:cNvPr>
          <p:cNvSpPr txBox="1"/>
          <p:nvPr/>
        </p:nvSpPr>
        <p:spPr>
          <a:xfrm>
            <a:off x="10187796" y="3083148"/>
            <a:ext cx="1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Immagine sport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A64C7F1A-3723-4C33-A673-DFB369C100A5}"/>
              </a:ext>
            </a:extLst>
          </p:cNvPr>
          <p:cNvSpPr txBox="1"/>
          <p:nvPr/>
        </p:nvSpPr>
        <p:spPr>
          <a:xfrm>
            <a:off x="10187796" y="1967265"/>
            <a:ext cx="184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Descrizione sport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355C100-C323-41BD-9368-981A07215993}"/>
              </a:ext>
            </a:extLst>
          </p:cNvPr>
          <p:cNvSpPr txBox="1"/>
          <p:nvPr/>
        </p:nvSpPr>
        <p:spPr>
          <a:xfrm>
            <a:off x="10187796" y="4112678"/>
            <a:ext cx="184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Descrizione sport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CD36F78-A568-43CC-BBCD-19213068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8068D66-8DF5-4E8A-A623-FE1A9A9880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8631" b="18746"/>
          <a:stretch/>
        </p:blipFill>
        <p:spPr>
          <a:xfrm>
            <a:off x="4378354" y="671082"/>
            <a:ext cx="5830634" cy="349083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BB577F3-CDFE-40D2-BDF4-A5156B050701}"/>
              </a:ext>
            </a:extLst>
          </p:cNvPr>
          <p:cNvSpPr txBox="1"/>
          <p:nvPr/>
        </p:nvSpPr>
        <p:spPr>
          <a:xfrm>
            <a:off x="4257266" y="72454"/>
            <a:ext cx="6072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Funzione necessaria per distinguere la ricerca, il luogo della ricerca e richiamare quindi la fetch corrispondente</a:t>
            </a:r>
          </a:p>
        </p:txBody>
      </p:sp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B3533C8-8408-48D7-B7C3-DBFC75B30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652" y="4660848"/>
            <a:ext cx="4037839" cy="1190553"/>
          </a:xfrm>
          <a:prstGeom prst="rect">
            <a:avLst/>
          </a:prstGeom>
        </p:spPr>
      </p:pic>
      <p:pic>
        <p:nvPicPr>
          <p:cNvPr id="21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2F92E4CB-5AF0-4E4B-BE4B-7127E6FAA4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6" t="2276" r="15743" b="-2276"/>
          <a:stretch/>
        </p:blipFill>
        <p:spPr>
          <a:xfrm>
            <a:off x="10240936" y="2190470"/>
            <a:ext cx="1916067" cy="1113561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43AB49-7C45-459A-9A4C-581C5882CA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900" y="6151585"/>
            <a:ext cx="3917342" cy="59435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4F5996-236D-4534-BC85-B6D4FBA19B44}"/>
              </a:ext>
            </a:extLst>
          </p:cNvPr>
          <p:cNvSpPr txBox="1"/>
          <p:nvPr/>
        </p:nvSpPr>
        <p:spPr>
          <a:xfrm>
            <a:off x="4378354" y="4268892"/>
            <a:ext cx="5299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Coordinate necessarie per la ricerca e endpoint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EC1309D-0E29-4B38-A0CC-6A6F721ED55E}"/>
              </a:ext>
            </a:extLst>
          </p:cNvPr>
          <p:cNvSpPr txBox="1"/>
          <p:nvPr/>
        </p:nvSpPr>
        <p:spPr>
          <a:xfrm>
            <a:off x="4351813" y="5800702"/>
            <a:ext cx="581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Cliccando il tasto invia viene scatenata la funzione </a:t>
            </a:r>
            <a:r>
              <a:rPr lang="it-IT" dirty="0" err="1"/>
              <a:t>search</a:t>
            </a:r>
            <a:endParaRPr lang="it-IT" dirty="0"/>
          </a:p>
        </p:txBody>
      </p:sp>
      <p:pic>
        <p:nvPicPr>
          <p:cNvPr id="23" name="Immagine 2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926669-9E94-4B62-9346-442D9CD42C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64" t="24752" r="24899" b="30341"/>
          <a:stretch/>
        </p:blipFill>
        <p:spPr>
          <a:xfrm>
            <a:off x="10126863" y="6058666"/>
            <a:ext cx="838200" cy="675907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FE4E15F-2F5C-406E-9E55-1AFB1F016E0D}"/>
              </a:ext>
            </a:extLst>
          </p:cNvPr>
          <p:cNvCxnSpPr/>
          <p:nvPr/>
        </p:nvCxnSpPr>
        <p:spPr>
          <a:xfrm>
            <a:off x="9334591" y="6247955"/>
            <a:ext cx="499369" cy="2043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81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CD36F78-A568-43CC-BBCD-19213068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Javascript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13" name="CasellaDiTesto 3">
            <a:extLst>
              <a:ext uri="{FF2B5EF4-FFF2-40B4-BE49-F238E27FC236}">
                <a16:creationId xmlns:a16="http://schemas.microsoft.com/office/drawing/2014/main" id="{8F147112-C0C3-4F97-9167-BEA74ECED1E6}"/>
              </a:ext>
            </a:extLst>
          </p:cNvPr>
          <p:cNvSpPr txBox="1"/>
          <p:nvPr/>
        </p:nvSpPr>
        <p:spPr>
          <a:xfrm>
            <a:off x="4348577" y="203162"/>
            <a:ext cx="671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Funzione che viene richiamata per far visualizzare le immagini e le descrizioni dello sport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1B5BCD-FAC0-4F71-9E56-4CD3B5742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719" y="863575"/>
            <a:ext cx="4164131" cy="579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3953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CD36F78-A568-43CC-BBCD-19213068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 err="1">
                <a:solidFill>
                  <a:schemeClr val="bg1"/>
                </a:solidFill>
                <a:latin typeface="Calibri (Corpo)"/>
              </a:rPr>
              <a:t>Json</a:t>
            </a:r>
            <a:r>
              <a:rPr lang="it-IT" sz="4000" dirty="0">
                <a:solidFill>
                  <a:schemeClr val="bg1"/>
                </a:solidFill>
                <a:latin typeface="Calibri (Corpo)"/>
              </a:rPr>
              <a:t> restituito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541DB47-2408-4AC5-9FC1-6858925AC9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8"/>
          <a:stretch/>
        </p:blipFill>
        <p:spPr>
          <a:xfrm>
            <a:off x="4166145" y="1047750"/>
            <a:ext cx="7620774" cy="271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6531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chemeClr val="bg1"/>
                </a:solidFill>
                <a:latin typeface="Calibri (Corpo)"/>
              </a:rPr>
              <a:t>Elemento non trovato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D92A9DA-5D25-4ADE-8F4C-D5BFF1A70BF0}"/>
              </a:ext>
            </a:extLst>
          </p:cNvPr>
          <p:cNvSpPr txBox="1"/>
          <p:nvPr/>
        </p:nvSpPr>
        <p:spPr>
          <a:xfrm>
            <a:off x="4360345" y="511388"/>
            <a:ext cx="7232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 non viene trovato </a:t>
            </a:r>
            <a:r>
              <a:rPr lang="it-IT"/>
              <a:t>l’elemento verrà </a:t>
            </a:r>
            <a:r>
              <a:rPr lang="it-IT" dirty="0"/>
              <a:t>restituito il messaggio </a:t>
            </a:r>
            <a:r>
              <a:rPr lang="it-IT" dirty="0">
                <a:latin typeface="Calibri (Corpo)"/>
              </a:rPr>
              <a:t>‘</a:t>
            </a:r>
            <a:r>
              <a:rPr lang="it-IT" b="0" dirty="0">
                <a:effectLst/>
                <a:latin typeface="Calibri (Corpo)"/>
              </a:rPr>
              <a:t>Nessun risultato!’</a:t>
            </a:r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47D93A7-5106-41E8-B6A6-F424738EA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596" y="2228381"/>
            <a:ext cx="7917909" cy="137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1370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70" y="1047750"/>
            <a:ext cx="3744203" cy="1869327"/>
          </a:xfrm>
        </p:spPr>
        <p:txBody>
          <a:bodyPr anchor="b">
            <a:normAutofit fontScale="90000"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2° API:</a:t>
            </a:r>
            <a:br>
              <a:rPr lang="it-IT" sz="40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  <a:latin typeface="Calibri (Corpo)"/>
              </a:rPr>
              <a:t>Self-service </a:t>
            </a:r>
            <a:r>
              <a:rPr lang="it-IT" sz="2400" dirty="0" err="1">
                <a:solidFill>
                  <a:schemeClr val="bg1"/>
                </a:solidFill>
                <a:latin typeface="Calibri (Corpo)"/>
              </a:rPr>
              <a:t>bicycles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r>
              <a:rPr lang="it-IT" sz="2400" dirty="0">
                <a:solidFill>
                  <a:schemeClr val="bg1"/>
                </a:solidFill>
                <a:latin typeface="Calibri (Corpo)"/>
              </a:rPr>
              <a:t>(</a:t>
            </a:r>
            <a:r>
              <a:rPr lang="it-IT" sz="2400" dirty="0" err="1">
                <a:solidFill>
                  <a:schemeClr val="bg1"/>
                </a:solidFill>
                <a:latin typeface="Calibri (Corpo)"/>
              </a:rPr>
              <a:t>JCDecaux</a:t>
            </a:r>
            <a:r>
              <a:rPr lang="it-IT" sz="2400" dirty="0">
                <a:solidFill>
                  <a:schemeClr val="bg1"/>
                </a:solidFill>
                <a:latin typeface="Calibri (Corpo)"/>
              </a:rPr>
              <a:t> developer) 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r>
              <a:rPr lang="it-IT" sz="2400" dirty="0">
                <a:solidFill>
                  <a:schemeClr val="bg1"/>
                </a:solidFill>
                <a:latin typeface="Calibri (Corpo)"/>
              </a:rPr>
              <a:t>con API KEY</a:t>
            </a:r>
            <a:br>
              <a:rPr lang="it-IT" sz="2400" dirty="0">
                <a:solidFill>
                  <a:schemeClr val="bg1"/>
                </a:solidFill>
                <a:latin typeface="Calibri (Corpo)"/>
              </a:rPr>
            </a:br>
            <a:r>
              <a:rPr lang="it-IT" sz="2400" dirty="0">
                <a:solidFill>
                  <a:schemeClr val="bg1"/>
                </a:solidFill>
                <a:latin typeface="Calibri (Corpo)"/>
              </a:rPr>
              <a:t>URL:</a:t>
            </a:r>
            <a:r>
              <a:rPr lang="it-IT" sz="2400" dirty="0">
                <a:solidFill>
                  <a:schemeClr val="bg1"/>
                </a:solidFill>
                <a:latin typeface="Calibri (Corpo)"/>
                <a:hlinkClick r:id="rId2"/>
              </a:rPr>
              <a:t>https://developer.jcdecaux.com/#/opendata/vls?page=getstarted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5C3672-EFDA-44C0-BCC4-60C07BE8CD11}"/>
              </a:ext>
            </a:extLst>
          </p:cNvPr>
          <p:cNvSpPr txBox="1"/>
          <p:nvPr/>
        </p:nvSpPr>
        <p:spPr>
          <a:xfrm>
            <a:off x="4194596" y="492094"/>
            <a:ext cx="687163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solidFill>
                  <a:srgbClr val="000000"/>
                </a:solidFill>
                <a:latin typeface="Calibri (Corpo)"/>
              </a:rPr>
              <a:t>Tramite l’utilizzo di questa API(API key) vengono forniti </a:t>
            </a:r>
            <a:r>
              <a:rPr lang="it-IT" sz="2000" b="0" i="0" dirty="0">
                <a:solidFill>
                  <a:srgbClr val="000000"/>
                </a:solidFill>
                <a:effectLst/>
                <a:latin typeface="Calibri (Corpo)"/>
              </a:rPr>
              <a:t>due tipi di dati: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b="0" i="0" dirty="0">
                <a:solidFill>
                  <a:srgbClr val="000000"/>
                </a:solidFill>
                <a:effectLst/>
                <a:latin typeface="Calibri (Corpo)"/>
              </a:rPr>
              <a:t>I dati statici forniscono informazioni stabili come la posizione della stazione, il numero di parcheggi per biciclette, ecc.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b="0" i="0" dirty="0">
                <a:solidFill>
                  <a:srgbClr val="000000"/>
                </a:solidFill>
                <a:effectLst/>
                <a:latin typeface="Calibri (Corpo)"/>
              </a:rPr>
              <a:t>I dati dinamici forniscono lo stato della stazione, il numero di biciclette disponibili, il numero di parcheggi gratuiti, ecc.</a:t>
            </a:r>
          </a:p>
          <a:p>
            <a:pPr algn="just"/>
            <a:r>
              <a:rPr lang="it-IT" sz="2000" b="0" i="0" dirty="0">
                <a:solidFill>
                  <a:srgbClr val="000000"/>
                </a:solidFill>
                <a:effectLst/>
                <a:latin typeface="Calibri (Corpo)"/>
              </a:rPr>
              <a:t>I dati dinamici vengono aggiornati ogni minuto e sono accessibili solo tramite l'API.</a:t>
            </a:r>
          </a:p>
          <a:p>
            <a:endParaRPr lang="it-IT" dirty="0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240A4488-3000-4562-AC63-E25696C3E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596" y="3341522"/>
            <a:ext cx="7240010" cy="1562318"/>
          </a:xfrm>
          <a:prstGeom prst="rect">
            <a:avLst/>
          </a:prstGeom>
        </p:spPr>
      </p:pic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91108D87-FBA8-4F1C-85F2-66190B9045F2}"/>
              </a:ext>
            </a:extLst>
          </p:cNvPr>
          <p:cNvCxnSpPr>
            <a:cxnSpLocks/>
          </p:cNvCxnSpPr>
          <p:nvPr/>
        </p:nvCxnSpPr>
        <p:spPr>
          <a:xfrm>
            <a:off x="7427295" y="4896098"/>
            <a:ext cx="704650" cy="1023392"/>
          </a:xfrm>
          <a:prstGeom prst="line">
            <a:avLst/>
          </a:prstGeom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9EB3C69-4123-452F-8EC0-4355724E5615}"/>
              </a:ext>
            </a:extLst>
          </p:cNvPr>
          <p:cNvSpPr txBox="1"/>
          <p:nvPr/>
        </p:nvSpPr>
        <p:spPr>
          <a:xfrm>
            <a:off x="7779620" y="5937374"/>
            <a:ext cx="2220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Selezionare bike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56ACAA6C-E717-4895-A171-EEE7B158F85F}"/>
              </a:ext>
            </a:extLst>
          </p:cNvPr>
          <p:cNvCxnSpPr>
            <a:cxnSpLocks/>
          </p:cNvCxnSpPr>
          <p:nvPr/>
        </p:nvCxnSpPr>
        <p:spPr>
          <a:xfrm>
            <a:off x="5349644" y="4540081"/>
            <a:ext cx="184381" cy="1343884"/>
          </a:xfrm>
          <a:prstGeom prst="straightConnector1">
            <a:avLst/>
          </a:prstGeom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98D174AD-03AB-489B-B384-094D96919046}"/>
              </a:ext>
            </a:extLst>
          </p:cNvPr>
          <p:cNvSpPr txBox="1"/>
          <p:nvPr/>
        </p:nvSpPr>
        <p:spPr>
          <a:xfrm>
            <a:off x="4282991" y="5927147"/>
            <a:ext cx="376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Calibri (Corpo)"/>
              </a:rPr>
              <a:t>Ricerca della stazione tramite </a:t>
            </a:r>
            <a:r>
              <a:rPr lang="it-IT" i="0" dirty="0" err="1">
                <a:effectLst/>
                <a:latin typeface="Calibri (Corpo)"/>
              </a:rPr>
              <a:t>Contrat_name</a:t>
            </a:r>
            <a:r>
              <a:rPr lang="it-IT" i="0" dirty="0">
                <a:effectLst/>
                <a:latin typeface="Calibri (Corpo)"/>
              </a:rPr>
              <a:t>(</a:t>
            </a:r>
            <a:r>
              <a:rPr lang="it-IT" dirty="0" err="1">
                <a:latin typeface="Calibri (Corpo)"/>
              </a:rPr>
              <a:t>C</a:t>
            </a:r>
            <a:r>
              <a:rPr lang="it-IT" i="0" dirty="0" err="1">
                <a:effectLst/>
                <a:latin typeface="Calibri (Corpo)"/>
              </a:rPr>
              <a:t>ittà,P</a:t>
            </a:r>
            <a:r>
              <a:rPr lang="it-IT" dirty="0" err="1">
                <a:latin typeface="Calibri (Corpo)"/>
              </a:rPr>
              <a:t>aese</a:t>
            </a:r>
            <a:r>
              <a:rPr lang="it-IT" dirty="0">
                <a:latin typeface="Calibri (Corpo)"/>
              </a:rPr>
              <a:t>)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DE296B3-FC11-426F-B756-81D77E670ECA}"/>
              </a:ext>
            </a:extLst>
          </p:cNvPr>
          <p:cNvCxnSpPr>
            <a:cxnSpLocks/>
          </p:cNvCxnSpPr>
          <p:nvPr/>
        </p:nvCxnSpPr>
        <p:spPr>
          <a:xfrm>
            <a:off x="8745533" y="4440049"/>
            <a:ext cx="1196954" cy="1156715"/>
          </a:xfrm>
          <a:prstGeom prst="line">
            <a:avLst/>
          </a:prstGeom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2FD3D0A-64F5-41A6-A48D-E9439C5BF759}"/>
              </a:ext>
            </a:extLst>
          </p:cNvPr>
          <p:cNvSpPr txBox="1"/>
          <p:nvPr/>
        </p:nvSpPr>
        <p:spPr>
          <a:xfrm>
            <a:off x="10047176" y="5231852"/>
            <a:ext cx="2305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Non è necessario utilizzare questa sezione</a:t>
            </a:r>
          </a:p>
        </p:txBody>
      </p:sp>
    </p:spTree>
    <p:extLst>
      <p:ext uri="{BB962C8B-B14F-4D97-AF65-F5344CB8AC3E}">
        <p14:creationId xmlns:p14="http://schemas.microsoft.com/office/powerpoint/2010/main" val="395725629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843</Words>
  <Application>Microsoft Office PowerPoint</Application>
  <PresentationFormat>Widescreen</PresentationFormat>
  <Paragraphs>85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8" baseType="lpstr">
      <vt:lpstr>-apple-system</vt:lpstr>
      <vt:lpstr>Arial</vt:lpstr>
      <vt:lpstr>Calibri</vt:lpstr>
      <vt:lpstr>Calibri (Corpo)</vt:lpstr>
      <vt:lpstr>Calibri Light</vt:lpstr>
      <vt:lpstr>Office Theme</vt:lpstr>
      <vt:lpstr>MHW3</vt:lpstr>
      <vt:lpstr>Descrizione del progetto</vt:lpstr>
      <vt:lpstr>1° API: Sport Intelligence API (Decathlon|tecnology) URL:https://developers.decathlon.com/products/sports/docs (SENZA AUTORIZZAZIONE)  </vt:lpstr>
      <vt:lpstr>Contenuto restituito </vt:lpstr>
      <vt:lpstr>Javascript </vt:lpstr>
      <vt:lpstr>Javascript </vt:lpstr>
      <vt:lpstr>Json restituito </vt:lpstr>
      <vt:lpstr>Elemento non trovato </vt:lpstr>
      <vt:lpstr>2° API: Self-service bicycles (JCDecaux developer)  con API KEY URL:https://developer.jcdecaux.com/#/opendata/vls?page=getstarted</vt:lpstr>
      <vt:lpstr>Contenuto restituito </vt:lpstr>
      <vt:lpstr>Contenuto restituito </vt:lpstr>
      <vt:lpstr>Javascript </vt:lpstr>
      <vt:lpstr>Javascript </vt:lpstr>
      <vt:lpstr>Json restituito </vt:lpstr>
      <vt:lpstr>Elemento non trovato </vt:lpstr>
      <vt:lpstr>3° API: Spotify(Spotify forDeveloper) con autentificazione OAuth2</vt:lpstr>
      <vt:lpstr>Contenuto restituito </vt:lpstr>
      <vt:lpstr>Javascript </vt:lpstr>
      <vt:lpstr>Javascript </vt:lpstr>
      <vt:lpstr>Javascript </vt:lpstr>
      <vt:lpstr>Json restituito </vt:lpstr>
      <vt:lpstr>Modale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DARIO ROVITO</cp:lastModifiedBy>
  <cp:revision>33</cp:revision>
  <dcterms:created xsi:type="dcterms:W3CDTF">2021-03-24T16:57:46Z</dcterms:created>
  <dcterms:modified xsi:type="dcterms:W3CDTF">2022-04-30T14:38:53Z</dcterms:modified>
</cp:coreProperties>
</file>

<file path=docProps/thumbnail.jpeg>
</file>